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3" r:id="rId6"/>
    <p:sldId id="261" r:id="rId7"/>
    <p:sldId id="264" r:id="rId8"/>
    <p:sldId id="266" r:id="rId9"/>
    <p:sldId id="265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wZrWvG1ywWpzt61DoJ6sMrKjd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27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07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5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26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98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77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.sdpbc.net/6j6l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rod.bidsync.com/SDPB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riscopeholdings.com/resource-center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7AF16A6D-5C5B-4BE1-9EE3-FA11CF4C7CDB}"/>
              </a:ext>
            </a:extLst>
          </p:cNvPr>
          <p:cNvSpPr txBox="1">
            <a:spLocks/>
          </p:cNvSpPr>
          <p:nvPr/>
        </p:nvSpPr>
        <p:spPr>
          <a:xfrm>
            <a:off x="311700" y="243951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002060"/>
                </a:solidFill>
              </a:rPr>
              <a:t>PURCHASING DEPARTMENT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44A51-924C-41B0-829C-74790773C801}"/>
              </a:ext>
            </a:extLst>
          </p:cNvPr>
          <p:cNvSpPr txBox="1"/>
          <p:nvPr/>
        </p:nvSpPr>
        <p:spPr>
          <a:xfrm>
            <a:off x="3357565" y="3429000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Supplier Tutorial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/>
        </p:nvSpPr>
        <p:spPr>
          <a:xfrm>
            <a:off x="1381725" y="1777909"/>
            <a:ext cx="5640300" cy="3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460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endParaRPr lang="en-US" sz="13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52400" algn="ctr">
              <a:buSzPts val="1200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Purchasing Department Vendor Registration Process Tutorial</a:t>
            </a:r>
          </a:p>
          <a:p>
            <a:pPr marL="152400" algn="ctr">
              <a:buSzPts val="1200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available on the How to do Business webpage -</a:t>
            </a:r>
            <a:endParaRPr lang="en-US" sz="1300" dirty="0">
              <a:latin typeface="Lato"/>
              <a:ea typeface="Lato"/>
              <a:cs typeface="Lato"/>
              <a:sym typeface="Lato"/>
            </a:endParaRPr>
          </a:p>
          <a:p>
            <a:pPr marL="1460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endParaRPr lang="en-US" sz="13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460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        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http://l.sdpbc.net/6j6l5</a:t>
            </a:r>
            <a:endParaRPr lang="en-US" sz="2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1178434" y="1018192"/>
            <a:ext cx="6282239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400" b="1" dirty="0">
                <a:solidFill>
                  <a:srgbClr val="002060"/>
                </a:solidFill>
              </a:rPr>
              <a:t>The School District of Palm Beach County</a:t>
            </a:r>
            <a:endParaRPr sz="2400" b="0" i="1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2" name="Google Shape;62;p2"/>
          <p:cNvCxnSpPr>
            <a:cxnSpLocks/>
          </p:cNvCxnSpPr>
          <p:nvPr/>
        </p:nvCxnSpPr>
        <p:spPr>
          <a:xfrm>
            <a:off x="1284743" y="1544712"/>
            <a:ext cx="6092803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2B0469-579C-45E3-8F39-D975AE108266}"/>
              </a:ext>
            </a:extLst>
          </p:cNvPr>
          <p:cNvSpPr txBox="1"/>
          <p:nvPr/>
        </p:nvSpPr>
        <p:spPr>
          <a:xfrm>
            <a:off x="568036" y="1290947"/>
            <a:ext cx="8007928" cy="2907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5080" indent="-51435">
              <a:lnSpc>
                <a:spcPts val="2590"/>
              </a:lnSpc>
            </a:pP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presentatio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6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600" spc="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600" spc="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vendor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600" spc="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1600" spc="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receive notification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6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regardin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6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ompetitiv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solicitations offere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sz="1600" spc="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6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Schoo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600" spc="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Beach Count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en-US" sz="1600" spc="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for:</a:t>
            </a:r>
          </a:p>
          <a:p>
            <a:pPr marL="63500" marR="5080" indent="-51435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812800" indent="-342900">
              <a:lnSpc>
                <a:spcPts val="2735"/>
              </a:lnSpc>
              <a:buClr>
                <a:srgbClr val="7E7E7E"/>
              </a:buClr>
              <a:buChar char="•"/>
              <a:tabLst>
                <a:tab pos="812800" algn="l"/>
              </a:tabLst>
            </a:pP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Goods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12800" indent="-342900">
              <a:lnSpc>
                <a:spcPts val="2590"/>
              </a:lnSpc>
              <a:buClr>
                <a:srgbClr val="7E7E7E"/>
              </a:buClr>
              <a:buChar char="•"/>
              <a:tabLst>
                <a:tab pos="812800" algn="l"/>
              </a:tabLst>
            </a:pP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600" spc="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12800" indent="-342900">
              <a:lnSpc>
                <a:spcPts val="2735"/>
              </a:lnSpc>
              <a:buClr>
                <a:srgbClr val="7E7E7E"/>
              </a:buClr>
              <a:buChar char="•"/>
              <a:tabLst>
                <a:tab pos="812800" algn="l"/>
              </a:tabLst>
            </a:pP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Constructio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6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sz="16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solicitations</a:t>
            </a:r>
          </a:p>
          <a:p>
            <a:pPr marL="469900">
              <a:buClr>
                <a:srgbClr val="7E7E7E"/>
              </a:buClr>
              <a:tabLst>
                <a:tab pos="812800" algn="l"/>
              </a:tabLst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marL="469900" marR="122555">
              <a:lnSpc>
                <a:spcPts val="2590"/>
              </a:lnSpc>
            </a:pP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view solicitations, Vendor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600" spc="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must registe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600" spc="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Periscope S2G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division of Periscope Holdings,</a:t>
            </a:r>
            <a:r>
              <a:rPr lang="en-US" sz="16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onlin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600" spc="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e-procuremen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6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36463-1352-47F5-8091-542B51E5ECDB}"/>
              </a:ext>
            </a:extLst>
          </p:cNvPr>
          <p:cNvSpPr txBox="1"/>
          <p:nvPr/>
        </p:nvSpPr>
        <p:spPr>
          <a:xfrm>
            <a:off x="2396836" y="733644"/>
            <a:ext cx="435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" dirty="0">
                <a:solidFill>
                  <a:srgbClr val="002060"/>
                </a:solidFill>
              </a:rPr>
              <a:t>Vendo</a:t>
            </a:r>
            <a:r>
              <a:rPr lang="en-US" sz="2400" b="1" dirty="0">
                <a:solidFill>
                  <a:srgbClr val="002060"/>
                </a:solidFill>
              </a:rPr>
              <a:t>r</a:t>
            </a:r>
            <a:r>
              <a:rPr lang="en-US" sz="2400" b="1" spc="-5" dirty="0">
                <a:solidFill>
                  <a:srgbClr val="002060"/>
                </a:solidFill>
              </a:rPr>
              <a:t> Registratio</a:t>
            </a:r>
            <a:r>
              <a:rPr lang="en-US" sz="2400" b="1" dirty="0">
                <a:solidFill>
                  <a:srgbClr val="002060"/>
                </a:solidFill>
              </a:rPr>
              <a:t>n</a:t>
            </a:r>
            <a:r>
              <a:rPr lang="en-US" sz="2400" b="1" spc="-5" dirty="0">
                <a:solidFill>
                  <a:srgbClr val="002060"/>
                </a:solidFill>
              </a:rPr>
              <a:t> Process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2B0469-579C-45E3-8F39-D975AE108266}"/>
              </a:ext>
            </a:extLst>
          </p:cNvPr>
          <p:cNvSpPr txBox="1"/>
          <p:nvPr/>
        </p:nvSpPr>
        <p:spPr>
          <a:xfrm>
            <a:off x="568036" y="1471056"/>
            <a:ext cx="80079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102870" indent="-51435"/>
            <a:r>
              <a:rPr lang="en-US" sz="18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Vendor registration identifies vendors who wish to receive Competitive Solicitations released by the Purchasing and Construction Purchasing Department for the School District of Palm Beach County, Florida</a:t>
            </a:r>
          </a:p>
          <a:p>
            <a:pPr marL="63500" marR="102870" indent="-51435"/>
            <a:endParaRPr lang="en-US" sz="1800" spc="-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3500" marR="102870" indent="-51435"/>
            <a:r>
              <a:rPr lang="en-US" sz="18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Periscope S2G’s automated notification services will send new opportunities via e-mail</a:t>
            </a:r>
          </a:p>
          <a:p>
            <a:pPr marL="63500" marR="102870" indent="-51435"/>
            <a:endParaRPr lang="en-US" sz="1800" spc="-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3500" marR="102870" indent="-51435"/>
            <a:r>
              <a:rPr lang="en-US" sz="18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responses must be submitted electronically. Hard copy or email responses will not be accepted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36463-1352-47F5-8091-542B51E5ECDB}"/>
              </a:ext>
            </a:extLst>
          </p:cNvPr>
          <p:cNvSpPr txBox="1"/>
          <p:nvPr/>
        </p:nvSpPr>
        <p:spPr>
          <a:xfrm>
            <a:off x="3013363" y="621668"/>
            <a:ext cx="311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5" dirty="0">
                <a:solidFill>
                  <a:srgbClr val="002060"/>
                </a:solidFill>
              </a:rPr>
              <a:t>How it Works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5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2B0469-579C-45E3-8F39-D975AE108266}"/>
              </a:ext>
            </a:extLst>
          </p:cNvPr>
          <p:cNvSpPr txBox="1"/>
          <p:nvPr/>
        </p:nvSpPr>
        <p:spPr>
          <a:xfrm>
            <a:off x="568036" y="1471056"/>
            <a:ext cx="8007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102870" indent="-51435"/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57E62-CEB8-42F6-A407-D0BD63374E64}"/>
              </a:ext>
            </a:extLst>
          </p:cNvPr>
          <p:cNvSpPr/>
          <p:nvPr/>
        </p:nvSpPr>
        <p:spPr>
          <a:xfrm>
            <a:off x="473883" y="1361812"/>
            <a:ext cx="8196228" cy="39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102870" indent="-51435">
              <a:lnSpc>
                <a:spcPts val="2590"/>
              </a:lnSpc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Google Shape;89;p18">
            <a:extLst>
              <a:ext uri="{FF2B5EF4-FFF2-40B4-BE49-F238E27FC236}">
                <a16:creationId xmlns:a16="http://schemas.microsoft.com/office/drawing/2014/main" id="{9D5329A9-4BD6-413A-8B8E-EA331865EEE4}"/>
              </a:ext>
            </a:extLst>
          </p:cNvPr>
          <p:cNvSpPr txBox="1"/>
          <p:nvPr/>
        </p:nvSpPr>
        <p:spPr>
          <a:xfrm>
            <a:off x="2321663" y="924775"/>
            <a:ext cx="4828391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262"/>
                </a:solidFill>
                <a:latin typeface="Lato"/>
                <a:ea typeface="Lato"/>
                <a:cs typeface="Lato"/>
                <a:sym typeface="Lato"/>
              </a:rPr>
              <a:t>Registration Process Overview </a:t>
            </a:r>
            <a:endParaRPr lang="en-US" sz="2400" i="1" dirty="0">
              <a:solidFill>
                <a:srgbClr val="26226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" name="Google Shape;90;p18">
            <a:extLst>
              <a:ext uri="{FF2B5EF4-FFF2-40B4-BE49-F238E27FC236}">
                <a16:creationId xmlns:a16="http://schemas.microsoft.com/office/drawing/2014/main" id="{F8DC1610-D127-4F8F-AADE-56AC3325116D}"/>
              </a:ext>
            </a:extLst>
          </p:cNvPr>
          <p:cNvCxnSpPr>
            <a:cxnSpLocks/>
          </p:cNvCxnSpPr>
          <p:nvPr/>
        </p:nvCxnSpPr>
        <p:spPr>
          <a:xfrm>
            <a:off x="2321663" y="1361575"/>
            <a:ext cx="4592951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64356D3-D78E-48B3-9540-EF517E727444}"/>
              </a:ext>
            </a:extLst>
          </p:cNvPr>
          <p:cNvSpPr/>
          <p:nvPr/>
        </p:nvSpPr>
        <p:spPr>
          <a:xfrm rot="10800000" flipV="1">
            <a:off x="653992" y="2005514"/>
            <a:ext cx="2089208" cy="1843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Registe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3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your 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company online for free with Periscope S2G @ </a:t>
            </a:r>
            <a:r>
              <a:rPr lang="en-US" sz="13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BidSync.com/SDPBC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1B27115-6A31-4A8E-B67F-183C844A0935}"/>
              </a:ext>
            </a:extLst>
          </p:cNvPr>
          <p:cNvSpPr/>
          <p:nvPr/>
        </p:nvSpPr>
        <p:spPr>
          <a:xfrm>
            <a:off x="2786005" y="2683355"/>
            <a:ext cx="547255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DA44A6-237A-4AC5-8C40-671ADDEEDDFF}"/>
              </a:ext>
            </a:extLst>
          </p:cNvPr>
          <p:cNvSpPr/>
          <p:nvPr/>
        </p:nvSpPr>
        <p:spPr>
          <a:xfrm>
            <a:off x="5571622" y="2683355"/>
            <a:ext cx="547255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82D30D-C260-4EAF-ABC4-72AEC72E5C57}"/>
              </a:ext>
            </a:extLst>
          </p:cNvPr>
          <p:cNvSpPr/>
          <p:nvPr/>
        </p:nvSpPr>
        <p:spPr>
          <a:xfrm rot="10800000" flipV="1">
            <a:off x="3418871" y="2005514"/>
            <a:ext cx="2093976" cy="1847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Once you have agreed to the Terms and Conditions of Periscope S2G,  you will have access to view all bids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67F60FC-EB06-4C71-98DB-9DDA753CDEAC}"/>
              </a:ext>
            </a:extLst>
          </p:cNvPr>
          <p:cNvSpPr/>
          <p:nvPr/>
        </p:nvSpPr>
        <p:spPr>
          <a:xfrm rot="10800000" flipV="1">
            <a:off x="6203567" y="2002128"/>
            <a:ext cx="2093976" cy="1847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Receive email</a:t>
            </a:r>
            <a:r>
              <a:rPr lang="en-US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</a:t>
            </a: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notification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competitive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solicitations when released</a:t>
            </a:r>
          </a:p>
        </p:txBody>
      </p:sp>
    </p:spTree>
    <p:extLst>
      <p:ext uri="{BB962C8B-B14F-4D97-AF65-F5344CB8AC3E}">
        <p14:creationId xmlns:p14="http://schemas.microsoft.com/office/powerpoint/2010/main" val="404818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16715B-367D-4DF1-AA35-1C36017B4C83}"/>
              </a:ext>
            </a:extLst>
          </p:cNvPr>
          <p:cNvSpPr/>
          <p:nvPr/>
        </p:nvSpPr>
        <p:spPr>
          <a:xfrm>
            <a:off x="473883" y="1102523"/>
            <a:ext cx="8196228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735"/>
              </a:lnSpc>
              <a:buClr>
                <a:srgbClr val="7E7E7E"/>
              </a:buClr>
              <a:tabLst>
                <a:tab pos="439420" algn="l"/>
              </a:tabLst>
            </a:pPr>
            <a:r>
              <a:rPr lang="en-US" sz="18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8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onlin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800" spc="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8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ou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800" spc="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e-procuremen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800" spc="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80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ervice: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>
                <a:latin typeface="Times New Roman"/>
                <a:cs typeface="Times New Roman"/>
                <a:hlinkClick r:id="rId4"/>
              </a:rPr>
              <a:t>Periscope S2G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2CEA13B-2F4E-42FF-A978-E3BE189124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0855" y="671636"/>
            <a:ext cx="4038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5970"/>
            <a:r>
              <a:rPr lang="en-US" b="1" spc="-5" dirty="0">
                <a:solidFill>
                  <a:srgbClr val="002060"/>
                </a:solidFill>
              </a:rPr>
              <a:t>Registe</a:t>
            </a:r>
            <a:r>
              <a:rPr lang="en-US" b="1" dirty="0">
                <a:solidFill>
                  <a:srgbClr val="002060"/>
                </a:solidFill>
              </a:rPr>
              <a:t>r</a:t>
            </a:r>
            <a:r>
              <a:rPr lang="en-US" b="1" spc="-5" dirty="0">
                <a:solidFill>
                  <a:srgbClr val="002060"/>
                </a:solidFill>
              </a:rPr>
              <a:t> fo</a:t>
            </a:r>
            <a:r>
              <a:rPr lang="en-US" b="1" dirty="0">
                <a:solidFill>
                  <a:srgbClr val="002060"/>
                </a:solidFill>
              </a:rPr>
              <a:t>r</a:t>
            </a:r>
            <a:r>
              <a:rPr lang="en-US" b="1" spc="-5" dirty="0">
                <a:solidFill>
                  <a:srgbClr val="002060"/>
                </a:solidFill>
              </a:rPr>
              <a:t> Free</a:t>
            </a:r>
            <a:endParaRPr b="1" spc="-5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720AEC-A1C4-4A05-B4DE-8C7B4B2878B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6" b="7220"/>
          <a:stretch/>
        </p:blipFill>
        <p:spPr>
          <a:xfrm>
            <a:off x="2364508" y="1600187"/>
            <a:ext cx="4414983" cy="308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0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C88BF13B-6F83-4A94-BD38-0744EE755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7204" y="455844"/>
            <a:ext cx="416959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5970"/>
            <a:r>
              <a:rPr lang="en-US" sz="2400" b="1" spc="-5" dirty="0">
                <a:solidFill>
                  <a:srgbClr val="002060"/>
                </a:solidFill>
              </a:rPr>
              <a:t>Tell us about you</a:t>
            </a:r>
            <a:endParaRPr sz="2400" b="1" spc="-5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349DCD-25C6-4504-A824-0D59111E76FA}"/>
              </a:ext>
            </a:extLst>
          </p:cNvPr>
          <p:cNvPicPr/>
          <p:nvPr/>
        </p:nvPicPr>
        <p:blipFill rotWithShape="1">
          <a:blip r:embed="rId4"/>
          <a:srcRect l="8449" t="2670" r="11223" b="10241"/>
          <a:stretch/>
        </p:blipFill>
        <p:spPr>
          <a:xfrm>
            <a:off x="2785730" y="900545"/>
            <a:ext cx="4169592" cy="3787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22C349-4224-44E7-8B26-F7E0F720A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60" y="2870454"/>
            <a:ext cx="1980952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2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32BB49A-364A-4687-A9F1-394DDEAAE9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5214" y="431151"/>
            <a:ext cx="46135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5970"/>
            <a:r>
              <a:rPr lang="en-US" b="1" spc="-5" dirty="0">
                <a:solidFill>
                  <a:srgbClr val="002060"/>
                </a:solidFill>
              </a:rPr>
              <a:t>Thank You Screen</a:t>
            </a:r>
            <a:endParaRPr b="1" spc="-5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FDD7B-7019-4691-B606-983C6E1AEB2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r="13789" b="9361"/>
          <a:stretch/>
        </p:blipFill>
        <p:spPr>
          <a:xfrm>
            <a:off x="1498597" y="1009470"/>
            <a:ext cx="6146800" cy="3649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5EF7F7-F32D-4FEE-93AF-0FB6D950A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240" y="1089891"/>
            <a:ext cx="942110" cy="237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7A570-023B-4D2E-A669-794A74F24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949" y="2738946"/>
            <a:ext cx="1115291" cy="169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38273-BFE2-44AA-9551-A3CABCB0D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925" y="1062418"/>
            <a:ext cx="1306555" cy="3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5C81C3F4-A5CD-41B0-8900-030188CF7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2991" y="383299"/>
            <a:ext cx="7592318" cy="715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</a:rPr>
              <a:t>The School District of Palm Beach County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98E42-C692-41C9-BF03-CD3B0D377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1648300"/>
            <a:ext cx="7353300" cy="2898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7F2CF-20F8-48E2-B84E-2D2736F751EC}"/>
              </a:ext>
            </a:extLst>
          </p:cNvPr>
          <p:cNvSpPr txBox="1"/>
          <p:nvPr/>
        </p:nvSpPr>
        <p:spPr>
          <a:xfrm>
            <a:off x="2073275" y="1098549"/>
            <a:ext cx="511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helpful information please visit</a:t>
            </a:r>
          </a:p>
          <a:p>
            <a:pPr algn="ctr"/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https://www.periscopeholdings.com/resource-center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54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238</Words>
  <Application>Microsoft Office PowerPoint</Application>
  <PresentationFormat>On-screen Show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Lato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 for Free</vt:lpstr>
      <vt:lpstr>Tell us about you</vt:lpstr>
      <vt:lpstr>Thank You Screen</vt:lpstr>
      <vt:lpstr>The School District of Palm Beach County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Starkins</dc:creator>
  <cp:lastModifiedBy>Andrea Starkins</cp:lastModifiedBy>
  <cp:revision>4</cp:revision>
  <dcterms:modified xsi:type="dcterms:W3CDTF">2023-12-19T18:10:42Z</dcterms:modified>
</cp:coreProperties>
</file>